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  <p:embeddedFont>
      <p:font typeface="NTR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NT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38cc9456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c38cc94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390004c42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c390004c42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c390004c42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39000498d_0_6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c39000498d_0_6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2c39000498d_0_6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390004c42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c390004c42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2c390004c42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c390004c42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c390004c42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2c390004c42_0_4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390004c42_0_4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c390004c42_0_4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2c390004c42_0_4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c390004c4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c390004c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2c390004c4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390004c42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2c390004c42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2c390004c42_0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390004c42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c390004c42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c390004c42_0_5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390004c42_0_5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c390004c42_0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2c390004c42_0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390004c42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c390004c42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c390004c42_0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390004c42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2c390004c42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2c390004c42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390004c42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c390004c42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2c390004c42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390004c42_0_4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c390004c42_0_4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c390004c42_0_4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44000" y="457200"/>
            <a:ext cx="8229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44000" y="1049400"/>
            <a:ext cx="8229600" cy="3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 sz="1800">
                <a:solidFill>
                  <a:srgbClr val="666666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  <a:defRPr sz="1800">
                <a:solidFill>
                  <a:srgbClr val="666666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■"/>
              <a:defRPr sz="18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198" y="4686299"/>
            <a:ext cx="977454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173400" y="0"/>
            <a:ext cx="110400" cy="973200"/>
          </a:xfrm>
          <a:prstGeom prst="rect">
            <a:avLst/>
          </a:prstGeom>
          <a:solidFill>
            <a:srgbClr val="E4E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10.png"/><Relationship Id="rId5" Type="http://schemas.openxmlformats.org/officeDocument/2006/relationships/image" Target="../media/image7.jpg"/><Relationship Id="rId6" Type="http://schemas.openxmlformats.org/officeDocument/2006/relationships/image" Target="../media/image4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developer.android.com/training/kotlinplayground?hl=id" TargetMode="External"/><Relationship Id="rId5" Type="http://schemas.openxmlformats.org/officeDocument/2006/relationships/hyperlink" Target="mailto:rizki.akurniawan@email.unikom.ac.id" TargetMode="External"/><Relationship Id="rId6" Type="http://schemas.openxmlformats.org/officeDocument/2006/relationships/hyperlink" Target="https://docs.google.com/spreadsheets/d/1ouw10Y7RrHl38ikpQY92gRljqYWU4FwJSHtye_Pe-vU/edit?usp=sharing" TargetMode="Externa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185075" y="-68800"/>
            <a:ext cx="9536100" cy="2065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699409" y="883672"/>
            <a:ext cx="6998362" cy="1727683"/>
          </a:xfrm>
          <a:custGeom>
            <a:rect b="b" l="l" r="r" t="t"/>
            <a:pathLst>
              <a:path extrusionOk="0" h="2809240" w="6946265">
                <a:moveTo>
                  <a:pt x="6945757" y="0"/>
                </a:moveTo>
                <a:lnTo>
                  <a:pt x="0" y="911860"/>
                </a:lnTo>
                <a:lnTo>
                  <a:pt x="0" y="1897126"/>
                </a:lnTo>
                <a:lnTo>
                  <a:pt x="6945757" y="2809113"/>
                </a:lnTo>
                <a:lnTo>
                  <a:pt x="6945757" y="0"/>
                </a:lnTo>
                <a:close/>
              </a:path>
            </a:pathLst>
          </a:custGeom>
          <a:solidFill>
            <a:srgbClr val="00BB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209196" y="1444648"/>
            <a:ext cx="2492515" cy="606095"/>
          </a:xfrm>
          <a:custGeom>
            <a:rect b="b" l="l" r="r" t="t"/>
            <a:pathLst>
              <a:path extrusionOk="0" h="985520" w="2473960">
                <a:moveTo>
                  <a:pt x="2473579" y="0"/>
                </a:moveTo>
                <a:lnTo>
                  <a:pt x="0" y="324739"/>
                </a:lnTo>
                <a:lnTo>
                  <a:pt x="0" y="660527"/>
                </a:lnTo>
                <a:lnTo>
                  <a:pt x="2473579" y="985266"/>
                </a:lnTo>
                <a:lnTo>
                  <a:pt x="2473579" y="0"/>
                </a:lnTo>
                <a:close/>
              </a:path>
            </a:pathLst>
          </a:custGeom>
          <a:solidFill>
            <a:srgbClr val="00BB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1209196" y="1851004"/>
            <a:ext cx="2492515" cy="572119"/>
          </a:xfrm>
          <a:custGeom>
            <a:rect b="b" l="l" r="r" t="t"/>
            <a:pathLst>
              <a:path extrusionOk="0" h="930275" w="2473960">
                <a:moveTo>
                  <a:pt x="0" y="0"/>
                </a:moveTo>
                <a:lnTo>
                  <a:pt x="0" y="605205"/>
                </a:lnTo>
                <a:lnTo>
                  <a:pt x="2473579" y="929944"/>
                </a:lnTo>
                <a:lnTo>
                  <a:pt x="2473579" y="324738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-71900" y="1748262"/>
            <a:ext cx="1282084" cy="475269"/>
          </a:xfrm>
          <a:custGeom>
            <a:rect b="b" l="l" r="r" t="t"/>
            <a:pathLst>
              <a:path extrusionOk="0" h="772795" w="1272540">
                <a:moveTo>
                  <a:pt x="0" y="0"/>
                </a:moveTo>
                <a:lnTo>
                  <a:pt x="0" y="605078"/>
                </a:lnTo>
                <a:lnTo>
                  <a:pt x="1272540" y="772210"/>
                </a:lnTo>
                <a:lnTo>
                  <a:pt x="1272540" y="167004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3699409" y="2050783"/>
            <a:ext cx="3223763" cy="630698"/>
          </a:xfrm>
          <a:custGeom>
            <a:rect b="b" l="l" r="r" t="t"/>
            <a:pathLst>
              <a:path extrusionOk="0" h="1025525" w="3199765">
                <a:moveTo>
                  <a:pt x="0" y="0"/>
                </a:moveTo>
                <a:lnTo>
                  <a:pt x="0" y="605218"/>
                </a:lnTo>
                <a:lnTo>
                  <a:pt x="3199765" y="1025321"/>
                </a:lnTo>
                <a:lnTo>
                  <a:pt x="3199765" y="420116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56086" y="2384717"/>
            <a:ext cx="3823800" cy="8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200" u="none" cap="none" strike="noStrike">
                <a:solidFill>
                  <a:schemeClr val="dk1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Pertemuan 1</a:t>
            </a:r>
            <a:r>
              <a:rPr i="1" lang="en" sz="1200">
                <a:solidFill>
                  <a:schemeClr val="dk1"/>
                </a:solidFill>
                <a:highlight>
                  <a:srgbClr val="F9F9F9"/>
                </a:highlight>
              </a:rPr>
              <a:t>f</a:t>
            </a:r>
            <a:r>
              <a:rPr b="0" i="1" lang="en" sz="1200" u="none" cap="none" strike="noStrike">
                <a:solidFill>
                  <a:schemeClr val="dk1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1200" u="none" cap="none" strike="noStrike">
              <a:solidFill>
                <a:schemeClr val="dk1"/>
              </a:solidFill>
              <a:highlight>
                <a:srgbClr val="F9F9F9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72000" y="4433112"/>
            <a:ext cx="4400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Mata Kuliah </a:t>
            </a:r>
            <a:r>
              <a:rPr b="1" lang="en" sz="800">
                <a:solidFill>
                  <a:srgbClr val="231F20"/>
                </a:solidFill>
                <a:highlight>
                  <a:srgbClr val="FFFFFF"/>
                </a:highlight>
              </a:rPr>
              <a:t>Pemrograman Android</a:t>
            </a:r>
            <a:endParaRPr b="1" i="0" sz="800" u="none" cap="none" strike="noStrike">
              <a:solidFill>
                <a:srgbClr val="231F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Universitas Komputer Indonesia</a:t>
            </a:r>
            <a:endParaRPr b="1" i="0" sz="800" u="none" cap="none" strike="noStrike">
              <a:solidFill>
                <a:srgbClr val="231F2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800" u="none" cap="none" strike="noStrike">
                <a:solidFill>
                  <a:srgbClr val="231F2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b="1" lang="en" sz="800">
                <a:solidFill>
                  <a:srgbClr val="231F20"/>
                </a:solidFill>
                <a:highlight>
                  <a:srgbClr val="FFFFFF"/>
                </a:highlight>
              </a:rPr>
              <a:t>4</a:t>
            </a:r>
            <a:endParaRPr b="1" i="0" sz="8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8436" l="14715" r="15178" t="5215"/>
          <a:stretch/>
        </p:blipFill>
        <p:spPr>
          <a:xfrm>
            <a:off x="2926775" y="446725"/>
            <a:ext cx="5596075" cy="399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72000" y="2752814"/>
            <a:ext cx="34233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Latihan 1 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Pengenalan Pemrograman Android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dengan Kotlin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mage result for logo unikom"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850" y="43873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5"/>
          <p:cNvGrpSpPr/>
          <p:nvPr/>
        </p:nvGrpSpPr>
        <p:grpSpPr>
          <a:xfrm>
            <a:off x="5645583" y="4356625"/>
            <a:ext cx="2770357" cy="725053"/>
            <a:chOff x="6298731" y="-48126"/>
            <a:chExt cx="2770357" cy="725053"/>
          </a:xfrm>
        </p:grpSpPr>
        <p:pic>
          <p:nvPicPr>
            <p:cNvPr id="78" name="Google Shape;7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6 - PESANAN BUKU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4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289" name="Google Shape;289;p24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4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3" name="Google Shape;293;p24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294" name="Google Shape;294;p24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297" name="Google Shape;2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4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299" name="Google Shape;29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24"/>
          <p:cNvSpPr txBox="1"/>
          <p:nvPr/>
        </p:nvSpPr>
        <p:spPr>
          <a:xfrm>
            <a:off x="84675" y="708000"/>
            <a:ext cx="6116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Buatkan source code dalam kotlin dengan menggunakan konsep sub fungsi &amp; class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Inputan : Nama Buku, pengarang &amp; harga buku. Di hardcode dalam coding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Output : Total Harga pesanan. (Hasil penambahan seluruh buku yang tampil)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Tampilan Output Program seperti berikut :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425" y="1669601"/>
            <a:ext cx="3840392" cy="10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7. PEMILU PRESIDEN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25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314" name="Google Shape;314;p25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25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8" name="Google Shape;318;p25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319" name="Google Shape;319;p25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322" name="Google Shape;3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5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324" name="Google Shape;32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25"/>
          <p:cNvSpPr txBox="1"/>
          <p:nvPr/>
        </p:nvSpPr>
        <p:spPr>
          <a:xfrm>
            <a:off x="-3475" y="453725"/>
            <a:ext cx="4818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Anda ditugaskan untuk mengembangkan program sederhana untuk menghitung hasil pemilihan umum presiden.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Program tersebut harus dapat menghitung total suara yang diperoleh oleh masing-masing kandidat dan menentukan pemenang berdasarkan hasil tersebut.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Implementasikan program menggunakan konsep sub fungsi dalam bahasa Kotlin.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Inputan : Total suara masuk &amp; suara masing-masing kandidat. Di </a:t>
            </a:r>
            <a:r>
              <a:rPr lang="en" sz="1000"/>
              <a:t>hardcode</a:t>
            </a:r>
            <a:r>
              <a:rPr lang="en" sz="1000"/>
              <a:t> dalam coding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Output : Nama Pemenang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Tampilan Output Program seperti berikut :</a:t>
            </a:r>
            <a:endParaRPr sz="1000"/>
          </a:p>
        </p:txBody>
      </p:sp>
      <p:pic>
        <p:nvPicPr>
          <p:cNvPr id="331" name="Google Shape;33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2900" y="2359375"/>
            <a:ext cx="4870365" cy="220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8. NOTIFIKASI SELULER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26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339" name="Google Shape;339;p26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6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3" name="Google Shape;343;p26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344" name="Google Shape;344;p26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347" name="Google Shape;3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26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349" name="Google Shape;349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p26"/>
          <p:cNvSpPr txBox="1"/>
          <p:nvPr/>
        </p:nvSpPr>
        <p:spPr>
          <a:xfrm>
            <a:off x="5825" y="3564725"/>
            <a:ext cx="61161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0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Lengkapi fungsi </a:t>
            </a:r>
            <a:r>
              <a:rPr lang="en" sz="1100">
                <a:solidFill>
                  <a:srgbClr val="188038"/>
                </a:solidFill>
                <a:highlight>
                  <a:srgbClr val="E8EAED"/>
                </a:highlight>
                <a:latin typeface="Roboto Mono"/>
                <a:ea typeface="Roboto Mono"/>
                <a:cs typeface="Roboto Mono"/>
                <a:sym typeface="Roboto Mono"/>
              </a:rPr>
              <a:t>printNotificationSummary()</a:t>
            </a: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 agar program dapat mencetak baris berikut:</a:t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356" name="Google Shape;356;p26"/>
          <p:cNvSpPr txBox="1"/>
          <p:nvPr/>
        </p:nvSpPr>
        <p:spPr>
          <a:xfrm>
            <a:off x="158225" y="4067450"/>
            <a:ext cx="49875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Output akhir :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You have 51 notifications.</a:t>
            </a:r>
            <a:endParaRPr sz="1050">
              <a:solidFill>
                <a:schemeClr val="dk1"/>
              </a:solidFill>
            </a:endParaRPr>
          </a:p>
          <a:p>
            <a:pPr indent="0" lvl="0" marL="0" marR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Your phone is blowing up! You have 99+ notifications.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57" name="Google Shape;357;p26"/>
          <p:cNvSpPr txBox="1"/>
          <p:nvPr/>
        </p:nvSpPr>
        <p:spPr>
          <a:xfrm>
            <a:off x="84675" y="509925"/>
            <a:ext cx="6748200" cy="13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Biasanya, ponsel memberikan ringkasan notifikasi.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Pada kode awal yang diberikan dalam cuplikan kode berikut, tulis program yang mencetak pesan ringkasan berdasarkan jumlah notifikasi yang Anda terima. Pesan harus menyertakan: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Jumlah notifikasi yang tepat jika notifikasinya kurang dari 100.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E8EAED"/>
                </a:highlight>
                <a:latin typeface="Roboto Mono"/>
                <a:ea typeface="Roboto Mono"/>
                <a:cs typeface="Roboto Mono"/>
                <a:sym typeface="Roboto Mono"/>
              </a:rPr>
              <a:t>99+</a:t>
            </a: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 sebagai jumlah notifikasi jika ada 100 notifikasi atau lebih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58" name="Google Shape;35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275" y="1918934"/>
            <a:ext cx="3466276" cy="164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9. DETEKTIF CONAN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p27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366" name="Google Shape;366;p27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27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70" name="Google Shape;370;p27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371" name="Google Shape;371;p27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374" name="Google Shape;3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7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376" name="Google Shape;376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2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2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753127"/>
            <a:ext cx="8195953" cy="3841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10. AKATSUKI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8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390" name="Google Shape;390;p28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28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94" name="Google Shape;394;p28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395" name="Google Shape;395;p28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398" name="Google Shape;3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8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400" name="Google Shape;40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668700"/>
            <a:ext cx="8197084" cy="40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KETENTUAN LATIHAN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91" name="Google Shape;91;p16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47925"/>
            <a:ext cx="511150" cy="5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57600" y="559075"/>
            <a:ext cx="7836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Kerjakan 10 soal dibawah ini ke dalam google docs Anda masing-masing secara individu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Gunakan playground kotlin sebagai IDE untuk mengerjakan seluruh soal yang ada (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https://developer.android.com/training/kotlinplayground?hl=id</a:t>
            </a:r>
            <a:r>
              <a:rPr lang="en" sz="1200"/>
              <a:t> 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Untuk setiap jawaban yang Anda kerjakan di masing-masing soal, pastikan berikan informasi identitas didalam source codenya sehingga dapat terlihat ke layar informasi sebagai berikut “{Nomor Soal} tentang {namasoal} ini di Compile oleh NIM - NamaKelas - Nama Lengkap”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Screenshot setiap source code jawaban &amp; output nya yang Anda kerjakan di masing-masing soal di playground kotlin, lalu paste hasil screenshotnya kedalam google docs kumpulan jawaban Anda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Beri identitas nama file google docs : “Tugas1Android-NamaKelas-NamaLengkap”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Kirim file google docs tersebut dengan subject email “</a:t>
            </a:r>
            <a:r>
              <a:rPr lang="en" sz="1200">
                <a:solidFill>
                  <a:schemeClr val="dk1"/>
                </a:solidFill>
              </a:rPr>
              <a:t>Tugas1Android-NamaKelas-NamaLengkap</a:t>
            </a:r>
            <a:r>
              <a:rPr lang="en" sz="1200"/>
              <a:t>” ke email saya 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 u="sng">
                <a:solidFill>
                  <a:schemeClr val="accent5"/>
                </a:solidFill>
                <a:highlight>
                  <a:srgbClr val="CECECE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rizki.akurniawan@email.unikom.ac.id</a:t>
            </a:r>
            <a:r>
              <a:rPr b="1" lang="en" sz="1200">
                <a:solidFill>
                  <a:schemeClr val="dk1"/>
                </a:solidFill>
                <a:highlight>
                  <a:srgbClr val="CECECE"/>
                </a:highlight>
              </a:rPr>
              <a:t>  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Pastikan link google docs tersebut memiliki hak akses yang dibuka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Laporkan pula hasil pengiriman ke email saya tersebut, kedalam google sheet berikut :</a:t>
            </a:r>
            <a:r>
              <a:rPr lang="en" sz="1200">
                <a:solidFill>
                  <a:srgbClr val="C53929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link</a:t>
            </a:r>
            <a:r>
              <a:rPr lang="en" sz="1200">
                <a:solidFill>
                  <a:srgbClr val="C53929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pada sheet tugas kelas masing-masing </a:t>
            </a: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</a:rPr>
              <a:t>sampai Batas waktu 1 minggu kedepan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CONTOH PENGERJAAN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7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103" name="Google Shape;103;p17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7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7" name="Google Shape;107;p17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108" name="Google Shape;108;p17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7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113" name="Google Shape;11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7"/>
          <p:cNvSpPr txBox="1"/>
          <p:nvPr/>
        </p:nvSpPr>
        <p:spPr>
          <a:xfrm>
            <a:off x="72738" y="4014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SOAL </a:t>
            </a:r>
            <a:r>
              <a:rPr b="1" lang="en">
                <a:latin typeface="NTR"/>
                <a:ea typeface="NTR"/>
                <a:cs typeface="NTR"/>
                <a:sym typeface="NTR"/>
              </a:rPr>
              <a:t>NOMOR X - KONVERSI SUHU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225150" y="1047750"/>
            <a:ext cx="5577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Ada tiga skala suhu utama yang digunakan di dunia: Celsius, Fahrenheit, dan Kelvin.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Pada kode awal yang diberikan dalam cuplikan kode berikut, tulis program yang mengonversi suhu dari satu skala ke skala lain dengan rumus ini: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Celsius ke Fahrenheit: ° F = 9/5 (° C) + 32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Kelvin ke Celsius: ° C = K - 273,15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Fahrenheit ke Kelvin: K = 5/9 (° F - 32) + 273,15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Perhatikan bahwa metode String.format("%.2f", /* measurement */ ) digunakan untuk mengonversi angka menjadi jenis String dengan 2 angka di belakang koma.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 Akhirnya adalah sebagai berikut :</a:t>
            </a:r>
            <a:endParaRPr sz="1000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2275" y="2956126"/>
            <a:ext cx="6152251" cy="13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CONTOH PENGERJAAN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129" name="Google Shape;129;p18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8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3" name="Google Shape;133;p18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134" name="Google Shape;134;p18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8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139" name="Google Shape;13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8"/>
          <p:cNvSpPr txBox="1"/>
          <p:nvPr/>
        </p:nvSpPr>
        <p:spPr>
          <a:xfrm>
            <a:off x="72738" y="4014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JAWABAN</a:t>
            </a:r>
            <a:r>
              <a:rPr b="1" lang="en">
                <a:latin typeface="NTR"/>
                <a:ea typeface="NTR"/>
                <a:cs typeface="NTR"/>
                <a:sym typeface="NTR"/>
              </a:rPr>
              <a:t> NOMOR X - KONVERSI SUHU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950" y="693100"/>
            <a:ext cx="4347675" cy="408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4644750" y="845700"/>
            <a:ext cx="4233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</a:rPr>
              <a:t>Full Jawaban Source Code : </a:t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fun main() {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    printFinalTemperature(27.0, "Celsius", "Fahrenheit") { 9.0 / 5.0 * it + 32 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    printFinalTemperature(350.0, "Kelvin", "Celsius") { it - 273.15 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    printFinalTemperature(10.0, "Fahrenheit", "Kelvin") { 5.0 / 9.0 * (it - 32) + 273.15 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	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println("\nNomor Soal X tentang Konversi Suhu ini di Compile oleh\n10110269 - IF6 - RIZKI ADAM KURNIAWAN")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fun printFinalTemperature(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initialMeasurement: Double,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initialUnit: String,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finalUnit: String,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conversionFormula: (Double) -&gt; Double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) {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val finalMeasurement = String.format("%.2f", conversionFormula(initialMeasurement)) // two decimal places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    println("$initialMeasurement degrees $initialUnit is $finalMeasurement degrees $finalUnit.")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</a:rPr>
              <a:t>}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1 - DISCOUNT SALE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19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155" name="Google Shape;155;p19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9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9" name="Google Shape;159;p19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160" name="Google Shape;160;p19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163" name="Google Shape;16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9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165" name="Google Shape;165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1" name="Google Shape;17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75" y="1047224"/>
            <a:ext cx="6930025" cy="19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72750" y="3010550"/>
            <a:ext cx="611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00"/>
              <a:buAutoNum type="arabicPeriod"/>
            </a:pPr>
            <a:r>
              <a:rPr lang="en" sz="1000">
                <a:solidFill>
                  <a:srgbClr val="4E5256"/>
                </a:solidFill>
                <a:highlight>
                  <a:srgbClr val="FFFFFF"/>
                </a:highlight>
              </a:rPr>
              <a:t>Dapatkah Anda mengetahui penyebab utama error dan memperbaikinya?</a:t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00"/>
              <a:buAutoNum type="arabicPeriod"/>
            </a:pPr>
            <a:r>
              <a:rPr lang="en" sz="1000">
                <a:solidFill>
                  <a:srgbClr val="4E5256"/>
                </a:solidFill>
                <a:highlight>
                  <a:srgbClr val="FFFFFF"/>
                </a:highlight>
              </a:rPr>
              <a:t>Dapatkah Anda menentukan output program ini sebelum menjalankan kode di Kotlin Playground?</a:t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158225" y="4067450"/>
            <a:ext cx="498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Output akhir :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Sale - Up to 20% discount on Google Chromecast! Hurry up!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84675" y="586125"/>
            <a:ext cx="49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Identifikasi source code ini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2 - JUMLAH PENGUNJUNG PESTA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" name="Google Shape;181;p20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182" name="Google Shape;182;p20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0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6" name="Google Shape;186;p20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187" name="Google Shape;187;p20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0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192" name="Google Shape;192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p20"/>
          <p:cNvSpPr txBox="1"/>
          <p:nvPr/>
        </p:nvSpPr>
        <p:spPr>
          <a:xfrm>
            <a:off x="84675" y="2527725"/>
            <a:ext cx="61161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Dapatkah Anda menemukan masalah dalam kode dan memperbaikinya sehingga program ini dapat mencetak output ini?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20"/>
          <p:cNvSpPr txBox="1"/>
          <p:nvPr/>
        </p:nvSpPr>
        <p:spPr>
          <a:xfrm>
            <a:off x="84675" y="586125"/>
            <a:ext cx="49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Identifikasi source code ini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992050"/>
            <a:ext cx="5236100" cy="1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700" y="3302317"/>
            <a:ext cx="449580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3 - SALARY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21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209" name="Google Shape;209;p21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21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3" name="Google Shape;213;p21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214" name="Google Shape;214;p21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1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219" name="Google Shape;21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21"/>
          <p:cNvSpPr txBox="1"/>
          <p:nvPr/>
        </p:nvSpPr>
        <p:spPr>
          <a:xfrm>
            <a:off x="84675" y="2527725"/>
            <a:ext cx="61161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Dapatkah Anda menemukan masalah dalam kode dan memperbaikinya sehingga program ini dapat mencetak output ini?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84675" y="586125"/>
            <a:ext cx="49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Identifikasi source code ini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774" y="1014550"/>
            <a:ext cx="5482976" cy="14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2275" y="3246900"/>
            <a:ext cx="4451468" cy="4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4 - ADD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22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236" name="Google Shape;236;p22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2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0" name="Google Shape;240;p22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241" name="Google Shape;241;p22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244" name="Google Shape;2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2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246" name="Google Shape;24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22"/>
          <p:cNvSpPr txBox="1"/>
          <p:nvPr/>
        </p:nvSpPr>
        <p:spPr>
          <a:xfrm>
            <a:off x="72750" y="2848100"/>
            <a:ext cx="61161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Dapatkah Anda menemukan masalah dalam kode tersebut dan memperbaikinya menggunakan konsep sub fungsi add() agar kode dapat digunakan kembali sehingga program ini dapat mencetak output seperti berikut ini?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84675" y="586125"/>
            <a:ext cx="498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Identifikasi source code ini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375" y="886982"/>
            <a:ext cx="3598324" cy="18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675" y="3652202"/>
            <a:ext cx="21336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3"/>
          <p:cNvSpPr txBox="1"/>
          <p:nvPr/>
        </p:nvSpPr>
        <p:spPr>
          <a:xfrm>
            <a:off x="72738" y="96672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TR"/>
                <a:ea typeface="NTR"/>
                <a:cs typeface="NTR"/>
                <a:sym typeface="NTR"/>
              </a:rPr>
              <a:t>NOMOR 5 - MOVIE TICKET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3"/>
          <p:cNvGrpSpPr/>
          <p:nvPr/>
        </p:nvGrpSpPr>
        <p:grpSpPr>
          <a:xfrm flipH="1" rot="10800000">
            <a:off x="72728" y="376121"/>
            <a:ext cx="3466255" cy="12507"/>
            <a:chOff x="11445923" y="0"/>
            <a:chExt cx="1118977" cy="2552400"/>
          </a:xfrm>
        </p:grpSpPr>
        <p:sp>
          <p:nvSpPr>
            <p:cNvPr id="263" name="Google Shape;263;p23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3"/>
          <p:cNvSpPr txBox="1"/>
          <p:nvPr/>
        </p:nvSpPr>
        <p:spPr>
          <a:xfrm>
            <a:off x="84677" y="4823579"/>
            <a:ext cx="24606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Aplikasi Komputasi Bergerak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7" name="Google Shape;267;p23"/>
          <p:cNvGrpSpPr/>
          <p:nvPr/>
        </p:nvGrpSpPr>
        <p:grpSpPr>
          <a:xfrm flipH="1" rot="10800000">
            <a:off x="1855961" y="4924253"/>
            <a:ext cx="3466255" cy="12507"/>
            <a:chOff x="11445923" y="0"/>
            <a:chExt cx="1118977" cy="2552400"/>
          </a:xfrm>
        </p:grpSpPr>
        <p:sp>
          <p:nvSpPr>
            <p:cNvPr id="268" name="Google Shape;268;p23"/>
            <p:cNvSpPr/>
            <p:nvPr/>
          </p:nvSpPr>
          <p:spPr>
            <a:xfrm>
              <a:off x="11818961" y="0"/>
              <a:ext cx="372900" cy="2552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11445923" y="0"/>
              <a:ext cx="372900" cy="25524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12192000" y="0"/>
              <a:ext cx="372900" cy="2552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Image result for logo unikom"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950" y="-28275"/>
            <a:ext cx="511150" cy="51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3"/>
          <p:cNvGrpSpPr/>
          <p:nvPr/>
        </p:nvGrpSpPr>
        <p:grpSpPr>
          <a:xfrm>
            <a:off x="5685758" y="-56350"/>
            <a:ext cx="2770357" cy="725053"/>
            <a:chOff x="6298731" y="-48126"/>
            <a:chExt cx="2770357" cy="725053"/>
          </a:xfrm>
        </p:grpSpPr>
        <p:pic>
          <p:nvPicPr>
            <p:cNvPr id="273" name="Google Shape;273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7261" y="86013"/>
              <a:ext cx="382457" cy="382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98731" y="-48126"/>
              <a:ext cx="621300" cy="62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11945" y="127928"/>
              <a:ext cx="272775" cy="2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96311" y="120696"/>
              <a:ext cx="272777" cy="310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96948" y="53892"/>
              <a:ext cx="382457" cy="623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59858" y="104654"/>
              <a:ext cx="345177" cy="3451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Google Shape;279;p23"/>
          <p:cNvSpPr txBox="1"/>
          <p:nvPr/>
        </p:nvSpPr>
        <p:spPr>
          <a:xfrm>
            <a:off x="84675" y="708000"/>
            <a:ext cx="61161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Char char="●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Buatkan source code dalam kotlin dengan menggunakan konsep sub fungsi &amp; class agar sesuai kondisi berikut ini :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00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519675" y="1264225"/>
            <a:ext cx="6754800" cy="1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Harga tiket anak sebesar $15 untuk anak berusia 12 tahun ke bawah.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Harga tiket standar sebesar $30 untuk orang-orang berusia antara 13 dan 60 tahun. Pada hari Senin, diskon harga tiket standar menjadi $25 untuk kelompok usia yang sama.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Harga tiket senior sebesar $20 untuk orang-orang berusia 61 tahun ke atas. Anggaplah usia maksimum penonton bioskop adalah 100 tahun.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Nilai </a:t>
            </a:r>
            <a:r>
              <a:rPr lang="en" sz="1050">
                <a:solidFill>
                  <a:srgbClr val="4E5256"/>
                </a:solidFill>
                <a:highlight>
                  <a:srgbClr val="E8EAED"/>
                </a:highlight>
                <a:latin typeface="Roboto Mono"/>
                <a:ea typeface="Roboto Mono"/>
                <a:cs typeface="Roboto Mono"/>
                <a:sym typeface="Roboto Mono"/>
              </a:rPr>
              <a:t>-1</a:t>
            </a: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 untuk menunjukkan bahwa harga tidak valid saat pengguna memasukkan usia di luar spesifikasi usia.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Umur &amp; harga di hardcode didalam coding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E5256"/>
              </a:buClr>
              <a:buSzPts val="1050"/>
              <a:buAutoNum type="arabicPeriod"/>
            </a:pPr>
            <a:r>
              <a:rPr lang="en" sz="1050">
                <a:solidFill>
                  <a:srgbClr val="4E5256"/>
                </a:solidFill>
                <a:highlight>
                  <a:srgbClr val="FFFFFF"/>
                </a:highlight>
              </a:rPr>
              <a:t>Output program yang dihasilkan sebagai berikut:</a:t>
            </a:r>
            <a:endParaRPr sz="1050">
              <a:solidFill>
                <a:srgbClr val="4E5256"/>
              </a:solidFill>
              <a:highlight>
                <a:srgbClr val="FFFFFF"/>
              </a:highlight>
            </a:endParaRPr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5025" y="3194050"/>
            <a:ext cx="5326865" cy="7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